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1" r:id="rId5"/>
    <p:sldId id="261" r:id="rId6"/>
    <p:sldId id="263" r:id="rId7"/>
    <p:sldId id="265" r:id="rId8"/>
    <p:sldId id="272" r:id="rId9"/>
    <p:sldId id="266" r:id="rId10"/>
    <p:sldId id="267" r:id="rId11"/>
    <p:sldId id="288" r:id="rId12"/>
    <p:sldId id="273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68C"/>
    <a:srgbClr val="7AA7B3"/>
    <a:srgbClr val="B1C2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0" autoAdjust="0"/>
    <p:restoredTop sz="94626"/>
  </p:normalViewPr>
  <p:slideViewPr>
    <p:cSldViewPr snapToGrid="0" snapToObjects="1" showGuides="1">
      <p:cViewPr varScale="1">
        <p:scale>
          <a:sx n="73" d="100"/>
          <a:sy n="73" d="100"/>
        </p:scale>
        <p:origin x="280" y="56"/>
      </p:cViewPr>
      <p:guideLst>
        <p:guide orient="horz" pos="2069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59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2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8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5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32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7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0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8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21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42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79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2E08-86E7-5643-88D9-250A538571FC}" type="datetimeFigureOut">
              <a:rPr lang="nl-NL" smtClean="0"/>
              <a:t>2-2-2020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2BDE-6663-0044-8105-6908DCC5B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5.emf"/><Relationship Id="rId4" Type="http://schemas.openxmlformats.org/officeDocument/2006/relationships/hyperlink" Target="https://schooltv.nl/video/landschap-laagveen-veeteelt-en-plass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hyperlink" Target="https://schooltv.nl/video/een-modern-landbouwbedrijf-wie-doet-het-werk-op-een-modern-landbouwbedrijf/" TargetMode="Externa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18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6.emf"/><Relationship Id="rId7" Type="http://schemas.openxmlformats.org/officeDocument/2006/relationships/image" Target="../media/image27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hyperlink" Target="https://schooltv.nl/video/het-klokhuis-bosbouw-1/#q=bosbouw" TargetMode="Externa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hyperlink" Target="https://schooltv.nl/video/het-klokhuis-viskwekerij/#q=vis%20kweken" TargetMode="Externa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hyperlink" Target="https://www.youtube.com/watch?v=uZTQxUBaue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56E57-AC3F-4816-A5AA-65DB46FDB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19D82E1-DEAB-4265-9D38-5FAB449E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6306462"/>
            <a:ext cx="2786743" cy="5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39236" y="2196534"/>
            <a:ext cx="5374959" cy="246493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439233" y="3024481"/>
            <a:ext cx="537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Bekijk het filmpje over veeteelt van </a:t>
            </a:r>
            <a:r>
              <a:rPr lang="nl-NL" b="1" dirty="0" err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Schooltv</a:t>
            </a:r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 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(2 minuten) in een laagveengebied:</a:t>
            </a:r>
          </a:p>
        </p:txBody>
      </p:sp>
      <p:sp>
        <p:nvSpPr>
          <p:cNvPr id="9" name="Rechthoek 8"/>
          <p:cNvSpPr/>
          <p:nvPr/>
        </p:nvSpPr>
        <p:spPr>
          <a:xfrm>
            <a:off x="4126895" y="2322182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Veeteelt</a:t>
            </a:r>
          </a:p>
        </p:txBody>
      </p:sp>
      <p:pic>
        <p:nvPicPr>
          <p:cNvPr id="4" name="Afbeelding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3894">
            <a:off x="5756785" y="3663763"/>
            <a:ext cx="734487" cy="875734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6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79470" y="1874659"/>
            <a:ext cx="5153891" cy="280297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059667" y="2000307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Veeteelt</a:t>
            </a:r>
          </a:p>
        </p:txBody>
      </p:sp>
      <p:pic>
        <p:nvPicPr>
          <p:cNvPr id="6" name="Afbeelding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3894">
            <a:off x="5673440" y="3590603"/>
            <a:ext cx="734487" cy="87573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740727" y="2708090"/>
            <a:ext cx="4809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Of bekijk het filmpje van </a:t>
            </a:r>
            <a:r>
              <a:rPr lang="nl-NL" b="1" dirty="0" err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Schooltv</a:t>
            </a:r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 (3 minuten) over hoe het eraan toegaat op een moderne veeteeltboerderij:</a:t>
            </a:r>
          </a:p>
        </p:txBody>
      </p:sp>
    </p:spTree>
    <p:extLst>
      <p:ext uri="{BB962C8B-B14F-4D97-AF65-F5344CB8AC3E}">
        <p14:creationId xmlns:p14="http://schemas.microsoft.com/office/powerpoint/2010/main" val="132889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zitten, voedsel&#10;&#10;Automatisch gegenereerde beschrijving">
            <a:extLst>
              <a:ext uri="{FF2B5EF4-FFF2-40B4-BE49-F238E27FC236}">
                <a16:creationId xmlns:a16="http://schemas.microsoft.com/office/drawing/2014/main" id="{33A70795-ED4B-4086-B734-536A69D79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4026090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102290" y="1912612"/>
            <a:ext cx="3985146" cy="941695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88896" y="2041002"/>
            <a:ext cx="3579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Glastuinbouw</a:t>
            </a:r>
            <a:endParaRPr lang="nl-NL" sz="4000" b="1" dirty="0">
              <a:solidFill>
                <a:schemeClr val="bg1"/>
              </a:solidFill>
              <a:latin typeface="Chivo" charset="0"/>
              <a:ea typeface="Chivo" charset="0"/>
              <a:cs typeface="Chivo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45214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op een akker?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6239935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359059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in een kas?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4776406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6990251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52" y="3907980"/>
            <a:ext cx="339353" cy="3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24"/>
            <a:ext cx="12199827" cy="685704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4026090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125337" y="1912612"/>
            <a:ext cx="5691117" cy="94169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125337" y="2041002"/>
            <a:ext cx="5909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Oogsten met de hand</a:t>
            </a:r>
            <a:endParaRPr lang="nl-NL" sz="4000" b="1" dirty="0">
              <a:solidFill>
                <a:schemeClr val="bg1"/>
              </a:solidFill>
              <a:latin typeface="Chivo" charset="0"/>
              <a:ea typeface="Chivo" charset="0"/>
              <a:cs typeface="Chivo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145214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op een akker?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4776406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sp>
        <p:nvSpPr>
          <p:cNvPr id="19" name="Afgeronde rechthoek 18"/>
          <p:cNvSpPr/>
          <p:nvPr/>
        </p:nvSpPr>
        <p:spPr>
          <a:xfrm>
            <a:off x="6239935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6359059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in een kas?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6990251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166" y="3907980"/>
            <a:ext cx="339353" cy="30325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21" y="3906532"/>
            <a:ext cx="339353" cy="3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</p:spPr>
      </p:pic>
      <p:sp>
        <p:nvSpPr>
          <p:cNvPr id="8" name="Afgeronde rechthoek 7"/>
          <p:cNvSpPr/>
          <p:nvPr/>
        </p:nvSpPr>
        <p:spPr>
          <a:xfrm>
            <a:off x="4026090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66531" y="1912612"/>
            <a:ext cx="5104263" cy="94169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753129" y="2041002"/>
            <a:ext cx="4722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Bloembollenvelden</a:t>
            </a:r>
            <a:endParaRPr lang="nl-NL" sz="4000" b="1" dirty="0">
              <a:solidFill>
                <a:schemeClr val="bg1"/>
              </a:solidFill>
              <a:latin typeface="Chivo" charset="0"/>
              <a:ea typeface="Chivo" charset="0"/>
              <a:cs typeface="Chivo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145214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op een akker?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4776406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21" y="3906532"/>
            <a:ext cx="339353" cy="303252"/>
          </a:xfrm>
          <a:prstGeom prst="rect">
            <a:avLst/>
          </a:prstGeom>
        </p:spPr>
      </p:pic>
      <p:sp>
        <p:nvSpPr>
          <p:cNvPr id="20" name="Afgeronde rechthoek 19"/>
          <p:cNvSpPr/>
          <p:nvPr/>
        </p:nvSpPr>
        <p:spPr>
          <a:xfrm>
            <a:off x="6239935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359059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in een kas?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6990251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6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5" y="1"/>
            <a:ext cx="12180826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003449" y="1912613"/>
            <a:ext cx="4112078" cy="94169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231754" y="2041003"/>
            <a:ext cx="3883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Boomgaarden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sp>
        <p:nvSpPr>
          <p:cNvPr id="16" name="Afgeronde rechthoek 15"/>
          <p:cNvSpPr/>
          <p:nvPr/>
        </p:nvSpPr>
        <p:spPr>
          <a:xfrm>
            <a:off x="6239935" y="3104310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359059" y="3199380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in een kas?</a:t>
            </a:r>
          </a:p>
        </p:txBody>
      </p:sp>
      <p:sp>
        <p:nvSpPr>
          <p:cNvPr id="18" name="Afgeronde rechthoek 17"/>
          <p:cNvSpPr/>
          <p:nvPr/>
        </p:nvSpPr>
        <p:spPr>
          <a:xfrm>
            <a:off x="6990251" y="3964388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4026090" y="3104310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4145214" y="3199380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op een akker?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4776406" y="3964388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21" y="3906533"/>
            <a:ext cx="339353" cy="3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4026090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729747" y="1912612"/>
            <a:ext cx="4708476" cy="94169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002701" y="2041002"/>
            <a:ext cx="443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Kost veel energie</a:t>
            </a:r>
            <a:endParaRPr lang="nl-NL" sz="4000" b="1" dirty="0">
              <a:solidFill>
                <a:schemeClr val="bg1"/>
              </a:solidFill>
              <a:latin typeface="Chivo" charset="0"/>
              <a:ea typeface="Chivo" charset="0"/>
              <a:cs typeface="Chivo" charset="0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6239935" y="3104309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359059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in een kas?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6990251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145214" y="3199379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op een akker?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4776406" y="3964387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23" y="3907980"/>
            <a:ext cx="339353" cy="3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0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4026090" y="3536283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571164" y="1656186"/>
            <a:ext cx="5049671" cy="162526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107139" y="1784577"/>
            <a:ext cx="6114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Meerdere </a:t>
            </a:r>
            <a:r>
              <a:rPr lang="nl-NL" sz="4000" b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oogsten </a:t>
            </a:r>
          </a:p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per jaar mogelijk</a:t>
            </a:r>
          </a:p>
        </p:txBody>
      </p:sp>
      <p:sp>
        <p:nvSpPr>
          <p:cNvPr id="7" name="Rechthoek 6"/>
          <p:cNvSpPr/>
          <p:nvPr/>
        </p:nvSpPr>
        <p:spPr>
          <a:xfrm>
            <a:off x="4145214" y="3631353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op een akker?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4776406" y="4396361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6239935" y="3536283"/>
            <a:ext cx="1927647" cy="1359827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6359059" y="3631353"/>
            <a:ext cx="16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 in een kas?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6990251" y="4396361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23" y="4332189"/>
            <a:ext cx="339353" cy="30325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466" y="5995251"/>
            <a:ext cx="1244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39236" y="2196534"/>
            <a:ext cx="5374959" cy="246493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439233" y="3024481"/>
            <a:ext cx="537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Bekijk (een deel van) de Klokhuisaflevering 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over bosbouw (15 minuten):</a:t>
            </a:r>
          </a:p>
        </p:txBody>
      </p:sp>
      <p:sp>
        <p:nvSpPr>
          <p:cNvPr id="9" name="Rechthoek 8"/>
          <p:cNvSpPr/>
          <p:nvPr/>
        </p:nvSpPr>
        <p:spPr>
          <a:xfrm>
            <a:off x="4126895" y="2322182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Bosbouw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2" name="Afbeelding 1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75539" flipV="1">
            <a:off x="5811356" y="3841491"/>
            <a:ext cx="569288" cy="6492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79519" flipH="1" flipV="1">
            <a:off x="721841" y="5973625"/>
            <a:ext cx="749300" cy="673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4659">
            <a:off x="1313740" y="5712632"/>
            <a:ext cx="774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, vogel, dier&#10;&#10;Automatisch gegenereerde beschrijving">
            <a:extLst>
              <a:ext uri="{FF2B5EF4-FFF2-40B4-BE49-F238E27FC236}">
                <a16:creationId xmlns:a16="http://schemas.microsoft.com/office/drawing/2014/main" id="{C83CBCF1-7CB7-468C-9B5A-329F99C2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1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" y="0"/>
            <a:ext cx="12184945" cy="68540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39236" y="2196534"/>
            <a:ext cx="5374959" cy="246493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439233" y="3024481"/>
            <a:ext cx="537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Bekijk (een deel van) de Klokhuisaflevering 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over een viskwekerij (15 minuten):</a:t>
            </a:r>
          </a:p>
        </p:txBody>
      </p:sp>
      <p:sp>
        <p:nvSpPr>
          <p:cNvPr id="9" name="Rechthoek 8"/>
          <p:cNvSpPr/>
          <p:nvPr/>
        </p:nvSpPr>
        <p:spPr>
          <a:xfrm>
            <a:off x="4126895" y="2322182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Visteelt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6" name="Afbeelding 5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1819">
            <a:off x="5623495" y="3929886"/>
            <a:ext cx="945010" cy="4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9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" y="0"/>
            <a:ext cx="12184945" cy="68540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562350" y="2564948"/>
            <a:ext cx="5067300" cy="14224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802079" y="2755616"/>
            <a:ext cx="4727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Water speelt bij alle soorten landbouw een belangrijke rol. Boeren kunnen niet zonder water. Kijk maar!</a:t>
            </a:r>
            <a:endParaRPr lang="nl-NL" sz="2000" b="1" dirty="0">
              <a:solidFill>
                <a:schemeClr val="bg1"/>
              </a:solidFill>
              <a:effectLst/>
              <a:latin typeface="Chivo" charset="0"/>
              <a:ea typeface="Chivo" charset="0"/>
              <a:cs typeface="Chivo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, dier, zoogdier&#10;&#10;Automatisch gegenereerde beschrijving">
            <a:extLst>
              <a:ext uri="{FF2B5EF4-FFF2-40B4-BE49-F238E27FC236}">
                <a16:creationId xmlns:a16="http://schemas.microsoft.com/office/drawing/2014/main" id="{1DACCB88-F531-473B-8895-966534B9B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013552" y="1985354"/>
            <a:ext cx="4130703" cy="1088153"/>
          </a:xfrm>
          <a:prstGeom prst="rect">
            <a:avLst/>
          </a:prstGeom>
        </p:spPr>
      </p:pic>
      <p:sp>
        <p:nvSpPr>
          <p:cNvPr id="18" name="Rechthoek 17"/>
          <p:cNvSpPr/>
          <p:nvPr/>
        </p:nvSpPr>
        <p:spPr>
          <a:xfrm>
            <a:off x="4215384" y="2175487"/>
            <a:ext cx="3928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Klik aan wat voor soort boerderij jullie gaan bezoeken:</a:t>
            </a:r>
          </a:p>
        </p:txBody>
      </p:sp>
      <p:sp>
        <p:nvSpPr>
          <p:cNvPr id="25" name="Afgeronde rechthoek 24"/>
          <p:cNvSpPr/>
          <p:nvPr/>
        </p:nvSpPr>
        <p:spPr>
          <a:xfrm>
            <a:off x="4013552" y="3336639"/>
            <a:ext cx="1927647" cy="1226335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>
            <a:hlinkClick r:id="" action="ppaction://hlinkshowjump?jump=nextslide"/>
          </p:cNvPr>
          <p:cNvSpPr/>
          <p:nvPr/>
        </p:nvSpPr>
        <p:spPr>
          <a:xfrm>
            <a:off x="4779565" y="4014125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4024336" y="3502501"/>
            <a:ext cx="191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Veeteeltbedrijf</a:t>
            </a:r>
          </a:p>
        </p:txBody>
      </p:sp>
      <p:sp>
        <p:nvSpPr>
          <p:cNvPr id="27" name="Afgeronde rechthoek 26"/>
          <p:cNvSpPr/>
          <p:nvPr/>
        </p:nvSpPr>
        <p:spPr>
          <a:xfrm>
            <a:off x="6232512" y="3336639"/>
            <a:ext cx="2177614" cy="1226335"/>
          </a:xfrm>
          <a:prstGeom prst="roundRect">
            <a:avLst/>
          </a:prstGeom>
          <a:solidFill>
            <a:srgbClr val="638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hlinkClick r:id="rId5" action="ppaction://hlinksldjump"/>
          </p:cNvPr>
          <p:cNvSpPr/>
          <p:nvPr/>
        </p:nvSpPr>
        <p:spPr>
          <a:xfrm>
            <a:off x="7112726" y="4014125"/>
            <a:ext cx="417185" cy="29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243296" y="3502501"/>
            <a:ext cx="216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Akkerbouwbedrijf</a:t>
            </a:r>
            <a:endParaRPr lang="nl-NL" dirty="0">
              <a:solidFill>
                <a:schemeClr val="bg1"/>
              </a:solidFill>
              <a:latin typeface="Chivo" charset="0"/>
              <a:ea typeface="Chivo" charset="0"/>
              <a:cs typeface="Chi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vogel, dier, buiten, kip&#10;&#10;Automatisch gegenereerde beschrijving">
            <a:extLst>
              <a:ext uri="{FF2B5EF4-FFF2-40B4-BE49-F238E27FC236}">
                <a16:creationId xmlns:a16="http://schemas.microsoft.com/office/drawing/2014/main" id="{927D3737-A9AD-43BB-8468-A443BD34E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, water, gebouw, teken&#10;&#10;Automatisch gegenereerde beschrijving">
            <a:extLst>
              <a:ext uri="{FF2B5EF4-FFF2-40B4-BE49-F238E27FC236}">
                <a16:creationId xmlns:a16="http://schemas.microsoft.com/office/drawing/2014/main" id="{3719EA5F-63C0-4756-9C99-63D03A52F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2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ras, voedsel&#10;&#10;Automatisch gegenereerde beschrijving">
            <a:extLst>
              <a:ext uri="{FF2B5EF4-FFF2-40B4-BE49-F238E27FC236}">
                <a16:creationId xmlns:a16="http://schemas.microsoft.com/office/drawing/2014/main" id="{368DF519-77A0-4F39-B14E-5CB2BC89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1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en&#10;&#10;Automatisch gegenereerde beschrijving">
            <a:extLst>
              <a:ext uri="{FF2B5EF4-FFF2-40B4-BE49-F238E27FC236}">
                <a16:creationId xmlns:a16="http://schemas.microsoft.com/office/drawing/2014/main" id="{FA2B12FA-D919-4A17-8B7F-0D9DBDBB5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72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438023" y="1862706"/>
            <a:ext cx="3242930" cy="217864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015874" y="2596513"/>
            <a:ext cx="423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Einde</a:t>
            </a:r>
          </a:p>
        </p:txBody>
      </p:sp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269" y="3172958"/>
            <a:ext cx="450438" cy="66128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49550"/>
            <a:ext cx="12191998" cy="20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s&#10;&#10;Automatisch gegenereerde beschrijving">
            <a:extLst>
              <a:ext uri="{FF2B5EF4-FFF2-40B4-BE49-F238E27FC236}">
                <a16:creationId xmlns:a16="http://schemas.microsoft.com/office/drawing/2014/main" id="{3C42367A-1C5D-4011-BBFE-29FBB0A55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1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085755" y="2428558"/>
            <a:ext cx="4020488" cy="169518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085755" y="3256504"/>
            <a:ext cx="40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Houden van dieren voor vlees, 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huid, wol, melk of eieren.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114982" y="2595909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Veeteelt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86194" y="2428558"/>
            <a:ext cx="5219610" cy="169518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486192" y="3250574"/>
            <a:ext cx="5219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Intensief verbouwen van groenten, 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bloemen, planten, bomen, bollen of zaden.</a:t>
            </a:r>
          </a:p>
        </p:txBody>
      </p:sp>
      <p:sp>
        <p:nvSpPr>
          <p:cNvPr id="10" name="Rechthoek 9"/>
          <p:cNvSpPr/>
          <p:nvPr/>
        </p:nvSpPr>
        <p:spPr>
          <a:xfrm>
            <a:off x="4114982" y="2589979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Tuinbouw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213" y="6044015"/>
            <a:ext cx="1168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50118" y="2436948"/>
            <a:ext cx="4291763" cy="169518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930105" y="3264894"/>
            <a:ext cx="431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Aanplanten en onderhouden van bossen voor </a:t>
            </a:r>
            <a:r>
              <a:rPr lang="nl-NL" b="1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de houtproductie.</a:t>
            </a:r>
            <a:endParaRPr lang="nl-NL" b="1" dirty="0">
              <a:solidFill>
                <a:schemeClr val="bg1"/>
              </a:solidFill>
              <a:latin typeface="Chivo" charset="0"/>
              <a:ea typeface="Chivo" charset="0"/>
              <a:cs typeface="Chivo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114982" y="2557008"/>
            <a:ext cx="396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Bosbouw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791097" y="2573049"/>
            <a:ext cx="2609806" cy="140619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421815" y="3362034"/>
            <a:ext cx="3348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Vissen kweken.</a:t>
            </a:r>
          </a:p>
        </p:txBody>
      </p:sp>
      <p:sp>
        <p:nvSpPr>
          <p:cNvPr id="10" name="Rechthoek 9"/>
          <p:cNvSpPr/>
          <p:nvPr/>
        </p:nvSpPr>
        <p:spPr>
          <a:xfrm>
            <a:off x="4791096" y="2701439"/>
            <a:ext cx="2609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hivo" charset="0"/>
                <a:ea typeface="Chivo" charset="0"/>
                <a:cs typeface="Chivo" charset="0"/>
              </a:rPr>
              <a:t>Visteelt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286198" y="6552295"/>
            <a:ext cx="12561757" cy="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voedsel&#10;&#10;Automatisch gegenereerde beschrijving">
            <a:extLst>
              <a:ext uri="{FF2B5EF4-FFF2-40B4-BE49-F238E27FC236}">
                <a16:creationId xmlns:a16="http://schemas.microsoft.com/office/drawing/2014/main" id="{EF5A068E-2DBD-4FAF-AEE6-556889CBBC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1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&#10;&#10;Automatisch gegenereerde beschrijving">
            <a:extLst>
              <a:ext uri="{FF2B5EF4-FFF2-40B4-BE49-F238E27FC236}">
                <a16:creationId xmlns:a16="http://schemas.microsoft.com/office/drawing/2014/main" id="{3A46B908-2B21-45F2-B2B1-7AA66F16C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2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211</Words>
  <Application>Microsoft Office PowerPoint</Application>
  <PresentationFormat>Breedbeeld</PresentationFormat>
  <Paragraphs>45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Chivo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foks</dc:creator>
  <cp:lastModifiedBy>Lisette Van der Kallen</cp:lastModifiedBy>
  <cp:revision>90</cp:revision>
  <cp:lastPrinted>2019-04-04T07:18:51Z</cp:lastPrinted>
  <dcterms:created xsi:type="dcterms:W3CDTF">2019-03-21T15:30:24Z</dcterms:created>
  <dcterms:modified xsi:type="dcterms:W3CDTF">2020-02-02T07:52:52Z</dcterms:modified>
</cp:coreProperties>
</file>